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4" r:id="rId2"/>
    <p:sldId id="283" r:id="rId3"/>
    <p:sldId id="285" r:id="rId4"/>
    <p:sldId id="286" r:id="rId5"/>
    <p:sldId id="287" r:id="rId6"/>
    <p:sldId id="261" r:id="rId7"/>
    <p:sldId id="262" r:id="rId8"/>
    <p:sldId id="263" r:id="rId9"/>
    <p:sldId id="265" r:id="rId10"/>
    <p:sldId id="264" r:id="rId11"/>
    <p:sldId id="268" r:id="rId12"/>
    <p:sldId id="269" r:id="rId13"/>
    <p:sldId id="273" r:id="rId14"/>
    <p:sldId id="274" r:id="rId15"/>
    <p:sldId id="275" r:id="rId16"/>
    <p:sldId id="276" r:id="rId17"/>
    <p:sldId id="277" r:id="rId18"/>
    <p:sldId id="290" r:id="rId19"/>
    <p:sldId id="279" r:id="rId20"/>
    <p:sldId id="280" r:id="rId21"/>
    <p:sldId id="289" r:id="rId22"/>
    <p:sldId id="282" r:id="rId23"/>
    <p:sldId id="288" r:id="rId24"/>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showGuides="1">
      <p:cViewPr varScale="1">
        <p:scale>
          <a:sx n="61" d="100"/>
          <a:sy n="61" d="100"/>
        </p:scale>
        <p:origin x="96" y="36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l-G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fld id="{233989BB-9FF3-46DC-A261-EA6106231252}" type="datetimeFigureOut">
              <a:rPr lang="el-GR" smtClean="0"/>
              <a:t>22/12/2023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F072D742-8816-4343-B182-E60FBD7E5BF8}" type="slidenum">
              <a:rPr lang="el-GR" smtClean="0"/>
              <a:t>‹#›</a:t>
            </a:fld>
            <a:endParaRPr lang="el-GR"/>
          </a:p>
        </p:txBody>
      </p:sp>
    </p:spTree>
    <p:extLst>
      <p:ext uri="{BB962C8B-B14F-4D97-AF65-F5344CB8AC3E}">
        <p14:creationId xmlns:p14="http://schemas.microsoft.com/office/powerpoint/2010/main" val="1069815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233989BB-9FF3-46DC-A261-EA6106231252}" type="datetimeFigureOut">
              <a:rPr lang="el-GR" smtClean="0"/>
              <a:t>22/12/2023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F072D742-8816-4343-B182-E60FBD7E5BF8}" type="slidenum">
              <a:rPr lang="el-GR" smtClean="0"/>
              <a:t>‹#›</a:t>
            </a:fld>
            <a:endParaRPr lang="el-GR"/>
          </a:p>
        </p:txBody>
      </p:sp>
    </p:spTree>
    <p:extLst>
      <p:ext uri="{BB962C8B-B14F-4D97-AF65-F5344CB8AC3E}">
        <p14:creationId xmlns:p14="http://schemas.microsoft.com/office/powerpoint/2010/main" val="1691265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233989BB-9FF3-46DC-A261-EA6106231252}" type="datetimeFigureOut">
              <a:rPr lang="el-GR" smtClean="0"/>
              <a:t>22/12/2023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F072D742-8816-4343-B182-E60FBD7E5BF8}" type="slidenum">
              <a:rPr lang="el-GR" smtClean="0"/>
              <a:t>‹#›</a:t>
            </a:fld>
            <a:endParaRPr lang="el-GR"/>
          </a:p>
        </p:txBody>
      </p:sp>
    </p:spTree>
    <p:extLst>
      <p:ext uri="{BB962C8B-B14F-4D97-AF65-F5344CB8AC3E}">
        <p14:creationId xmlns:p14="http://schemas.microsoft.com/office/powerpoint/2010/main" val="2307825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233989BB-9FF3-46DC-A261-EA6106231252}" type="datetimeFigureOut">
              <a:rPr lang="el-GR" smtClean="0"/>
              <a:t>22/12/2023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F072D742-8816-4343-B182-E60FBD7E5BF8}" type="slidenum">
              <a:rPr lang="el-GR" smtClean="0"/>
              <a:t>‹#›</a:t>
            </a:fld>
            <a:endParaRPr lang="el-GR"/>
          </a:p>
        </p:txBody>
      </p:sp>
    </p:spTree>
    <p:extLst>
      <p:ext uri="{BB962C8B-B14F-4D97-AF65-F5344CB8AC3E}">
        <p14:creationId xmlns:p14="http://schemas.microsoft.com/office/powerpoint/2010/main" val="3117226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l-G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3989BB-9FF3-46DC-A261-EA6106231252}" type="datetimeFigureOut">
              <a:rPr lang="el-GR" smtClean="0"/>
              <a:t>22/12/2023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F072D742-8816-4343-B182-E60FBD7E5BF8}" type="slidenum">
              <a:rPr lang="el-GR" smtClean="0"/>
              <a:t>‹#›</a:t>
            </a:fld>
            <a:endParaRPr lang="el-GR"/>
          </a:p>
        </p:txBody>
      </p:sp>
    </p:spTree>
    <p:extLst>
      <p:ext uri="{BB962C8B-B14F-4D97-AF65-F5344CB8AC3E}">
        <p14:creationId xmlns:p14="http://schemas.microsoft.com/office/powerpoint/2010/main" val="560201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p:txBody>
          <a:bodyPr/>
          <a:lstStyle/>
          <a:p>
            <a:fld id="{233989BB-9FF3-46DC-A261-EA6106231252}" type="datetimeFigureOut">
              <a:rPr lang="el-GR" smtClean="0"/>
              <a:t>22/12/2023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F072D742-8816-4343-B182-E60FBD7E5BF8}" type="slidenum">
              <a:rPr lang="el-GR" smtClean="0"/>
              <a:t>‹#›</a:t>
            </a:fld>
            <a:endParaRPr lang="el-GR"/>
          </a:p>
        </p:txBody>
      </p:sp>
    </p:spTree>
    <p:extLst>
      <p:ext uri="{BB962C8B-B14F-4D97-AF65-F5344CB8AC3E}">
        <p14:creationId xmlns:p14="http://schemas.microsoft.com/office/powerpoint/2010/main" val="613453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l-G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fld id="{233989BB-9FF3-46DC-A261-EA6106231252}" type="datetimeFigureOut">
              <a:rPr lang="el-GR" smtClean="0"/>
              <a:t>22/12/2023</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F072D742-8816-4343-B182-E60FBD7E5BF8}" type="slidenum">
              <a:rPr lang="el-GR" smtClean="0"/>
              <a:t>‹#›</a:t>
            </a:fld>
            <a:endParaRPr lang="el-GR"/>
          </a:p>
        </p:txBody>
      </p:sp>
    </p:spTree>
    <p:extLst>
      <p:ext uri="{BB962C8B-B14F-4D97-AF65-F5344CB8AC3E}">
        <p14:creationId xmlns:p14="http://schemas.microsoft.com/office/powerpoint/2010/main" val="2815539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2"/>
          <p:cNvSpPr>
            <a:spLocks noGrp="1"/>
          </p:cNvSpPr>
          <p:nvPr>
            <p:ph type="dt" sz="half" idx="10"/>
          </p:nvPr>
        </p:nvSpPr>
        <p:spPr/>
        <p:txBody>
          <a:bodyPr/>
          <a:lstStyle/>
          <a:p>
            <a:fld id="{233989BB-9FF3-46DC-A261-EA6106231252}" type="datetimeFigureOut">
              <a:rPr lang="el-GR" smtClean="0"/>
              <a:t>22/12/2023</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F072D742-8816-4343-B182-E60FBD7E5BF8}" type="slidenum">
              <a:rPr lang="el-GR" smtClean="0"/>
              <a:t>‹#›</a:t>
            </a:fld>
            <a:endParaRPr lang="el-GR"/>
          </a:p>
        </p:txBody>
      </p:sp>
    </p:spTree>
    <p:extLst>
      <p:ext uri="{BB962C8B-B14F-4D97-AF65-F5344CB8AC3E}">
        <p14:creationId xmlns:p14="http://schemas.microsoft.com/office/powerpoint/2010/main" val="11288053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3989BB-9FF3-46DC-A261-EA6106231252}" type="datetimeFigureOut">
              <a:rPr lang="el-GR" smtClean="0"/>
              <a:t>22/12/2023</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F072D742-8816-4343-B182-E60FBD7E5BF8}" type="slidenum">
              <a:rPr lang="el-GR" smtClean="0"/>
              <a:t>‹#›</a:t>
            </a:fld>
            <a:endParaRPr lang="el-GR"/>
          </a:p>
        </p:txBody>
      </p:sp>
    </p:spTree>
    <p:extLst>
      <p:ext uri="{BB962C8B-B14F-4D97-AF65-F5344CB8AC3E}">
        <p14:creationId xmlns:p14="http://schemas.microsoft.com/office/powerpoint/2010/main" val="23705639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l-G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3989BB-9FF3-46DC-A261-EA6106231252}" type="datetimeFigureOut">
              <a:rPr lang="el-GR" smtClean="0"/>
              <a:t>22/12/2023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F072D742-8816-4343-B182-E60FBD7E5BF8}" type="slidenum">
              <a:rPr lang="el-GR" smtClean="0"/>
              <a:t>‹#›</a:t>
            </a:fld>
            <a:endParaRPr lang="el-GR"/>
          </a:p>
        </p:txBody>
      </p:sp>
    </p:spTree>
    <p:extLst>
      <p:ext uri="{BB962C8B-B14F-4D97-AF65-F5344CB8AC3E}">
        <p14:creationId xmlns:p14="http://schemas.microsoft.com/office/powerpoint/2010/main" val="26283826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l-G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3989BB-9FF3-46DC-A261-EA6106231252}" type="datetimeFigureOut">
              <a:rPr lang="el-GR" smtClean="0"/>
              <a:t>22/12/2023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F072D742-8816-4343-B182-E60FBD7E5BF8}" type="slidenum">
              <a:rPr lang="el-GR" smtClean="0"/>
              <a:t>‹#›</a:t>
            </a:fld>
            <a:endParaRPr lang="el-GR"/>
          </a:p>
        </p:txBody>
      </p:sp>
    </p:spTree>
    <p:extLst>
      <p:ext uri="{BB962C8B-B14F-4D97-AF65-F5344CB8AC3E}">
        <p14:creationId xmlns:p14="http://schemas.microsoft.com/office/powerpoint/2010/main" val="2253193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l-G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3989BB-9FF3-46DC-A261-EA6106231252}" type="datetimeFigureOut">
              <a:rPr lang="el-GR" smtClean="0"/>
              <a:t>22/12/2023</a:t>
            </a:fld>
            <a:endParaRPr lang="el-G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72D742-8816-4343-B182-E60FBD7E5BF8}" type="slidenum">
              <a:rPr lang="el-GR" smtClean="0"/>
              <a:t>‹#›</a:t>
            </a:fld>
            <a:endParaRPr lang="el-GR"/>
          </a:p>
        </p:txBody>
      </p:sp>
    </p:spTree>
    <p:extLst>
      <p:ext uri="{BB962C8B-B14F-4D97-AF65-F5344CB8AC3E}">
        <p14:creationId xmlns:p14="http://schemas.microsoft.com/office/powerpoint/2010/main" val="7116956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4" name="Content Placeholder 3"/>
          <p:cNvSpPr>
            <a:spLocks noGrp="1"/>
          </p:cNvSpPr>
          <p:nvPr>
            <p:ph sz="half" idx="4294967295"/>
          </p:nvPr>
        </p:nvSpPr>
        <p:spPr>
          <a:xfrm>
            <a:off x="1460263" y="2218735"/>
            <a:ext cx="5922963" cy="4757738"/>
          </a:xfrm>
        </p:spPr>
        <p:txBody>
          <a:bodyPr/>
          <a:lstStyle/>
          <a:p>
            <a:r>
              <a:rPr lang="el-GR" dirty="0" smtClean="0"/>
              <a:t>Μήνυμα της υπουργού Παιδείας Υπουργού Παιδείας,</a:t>
            </a:r>
            <a:br>
              <a:rPr lang="el-GR" dirty="0" smtClean="0"/>
            </a:br>
            <a:r>
              <a:rPr lang="el-GR" dirty="0" smtClean="0"/>
              <a:t>Αθλητισμού και Νεολαίας</a:t>
            </a:r>
          </a:p>
          <a:p>
            <a:pPr marL="0" indent="0">
              <a:buNone/>
            </a:pPr>
            <a:r>
              <a:rPr lang="el-GR" dirty="0" smtClean="0"/>
              <a:t/>
            </a:r>
            <a:br>
              <a:rPr lang="el-GR" dirty="0" smtClean="0"/>
            </a:br>
            <a:r>
              <a:rPr lang="el-GR" dirty="0" smtClean="0"/>
              <a:t> </a:t>
            </a:r>
            <a:r>
              <a:rPr lang="el-GR" dirty="0" err="1" smtClean="0"/>
              <a:t>Δρος</a:t>
            </a:r>
            <a:r>
              <a:rPr lang="el-GR" dirty="0" smtClean="0"/>
              <a:t> Αθηνάς Μιχαηλίδου</a:t>
            </a:r>
            <a:endParaRPr lang="el-GR" dirty="0"/>
          </a:p>
        </p:txBody>
      </p:sp>
      <p:pic>
        <p:nvPicPr>
          <p:cNvPr id="9" name="Picture 8"/>
          <p:cNvPicPr>
            <a:picLocks noChangeAspect="1"/>
          </p:cNvPicPr>
          <p:nvPr/>
        </p:nvPicPr>
        <p:blipFill>
          <a:blip r:embed="rId2"/>
          <a:stretch>
            <a:fillRect/>
          </a:stretch>
        </p:blipFill>
        <p:spPr>
          <a:xfrm>
            <a:off x="7776631" y="2548952"/>
            <a:ext cx="3882127" cy="3163591"/>
          </a:xfrm>
          <a:prstGeom prst="rect">
            <a:avLst/>
          </a:prstGeom>
        </p:spPr>
      </p:pic>
    </p:spTree>
    <p:extLst>
      <p:ext uri="{BB962C8B-B14F-4D97-AF65-F5344CB8AC3E}">
        <p14:creationId xmlns:p14="http://schemas.microsoft.com/office/powerpoint/2010/main" val="38078731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stretch>
            <a:fillRect/>
          </a:stretch>
        </p:blipFill>
        <p:spPr>
          <a:xfrm>
            <a:off x="0" y="1"/>
            <a:ext cx="12192000" cy="6712362"/>
          </a:xfrm>
          <a:prstGeom prst="rect">
            <a:avLst/>
          </a:prstGeom>
        </p:spPr>
      </p:pic>
    </p:spTree>
    <p:extLst>
      <p:ext uri="{BB962C8B-B14F-4D97-AF65-F5344CB8AC3E}">
        <p14:creationId xmlns:p14="http://schemas.microsoft.com/office/powerpoint/2010/main" val="13961168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stretch>
            <a:fillRect/>
          </a:stretch>
        </p:blipFill>
        <p:spPr>
          <a:xfrm>
            <a:off x="0" y="0"/>
            <a:ext cx="12192000" cy="6669741"/>
          </a:xfrm>
          <a:prstGeom prst="rect">
            <a:avLst/>
          </a:prstGeom>
        </p:spPr>
      </p:pic>
    </p:spTree>
    <p:extLst>
      <p:ext uri="{BB962C8B-B14F-4D97-AF65-F5344CB8AC3E}">
        <p14:creationId xmlns:p14="http://schemas.microsoft.com/office/powerpoint/2010/main" val="8145395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stretch>
            <a:fillRect/>
          </a:stretch>
        </p:blipFill>
        <p:spPr>
          <a:xfrm>
            <a:off x="0" y="1"/>
            <a:ext cx="12192000" cy="6858000"/>
          </a:xfrm>
          <a:prstGeom prst="rect">
            <a:avLst/>
          </a:prstGeom>
        </p:spPr>
      </p:pic>
    </p:spTree>
    <p:extLst>
      <p:ext uri="{BB962C8B-B14F-4D97-AF65-F5344CB8AC3E}">
        <p14:creationId xmlns:p14="http://schemas.microsoft.com/office/powerpoint/2010/main" val="18781864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stretch>
            <a:fillRect/>
          </a:stretch>
        </p:blipFill>
        <p:spPr>
          <a:xfrm>
            <a:off x="1" y="70"/>
            <a:ext cx="12192000" cy="6857930"/>
          </a:xfrm>
          <a:prstGeom prst="rect">
            <a:avLst/>
          </a:prstGeom>
        </p:spPr>
      </p:pic>
    </p:spTree>
    <p:extLst>
      <p:ext uri="{BB962C8B-B14F-4D97-AF65-F5344CB8AC3E}">
        <p14:creationId xmlns:p14="http://schemas.microsoft.com/office/powerpoint/2010/main" val="30032006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stretch>
            <a:fillRect/>
          </a:stretch>
        </p:blipFill>
        <p:spPr>
          <a:xfrm>
            <a:off x="701747" y="1081198"/>
            <a:ext cx="9268047" cy="5213276"/>
          </a:xfrm>
          <a:prstGeom prst="rect">
            <a:avLst/>
          </a:prstGeom>
        </p:spPr>
      </p:pic>
    </p:spTree>
    <p:extLst>
      <p:ext uri="{BB962C8B-B14F-4D97-AF65-F5344CB8AC3E}">
        <p14:creationId xmlns:p14="http://schemas.microsoft.com/office/powerpoint/2010/main" val="10566305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stretch>
            <a:fillRect/>
          </a:stretch>
        </p:blipFill>
        <p:spPr>
          <a:xfrm>
            <a:off x="0" y="13447"/>
            <a:ext cx="12192000" cy="6789699"/>
          </a:xfrm>
          <a:prstGeom prst="rect">
            <a:avLst/>
          </a:prstGeom>
        </p:spPr>
      </p:pic>
    </p:spTree>
    <p:extLst>
      <p:ext uri="{BB962C8B-B14F-4D97-AF65-F5344CB8AC3E}">
        <p14:creationId xmlns:p14="http://schemas.microsoft.com/office/powerpoint/2010/main" val="20100633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stretch>
            <a:fillRect/>
          </a:stretch>
        </p:blipFill>
        <p:spPr>
          <a:xfrm>
            <a:off x="0" y="10411"/>
            <a:ext cx="12192000" cy="6847589"/>
          </a:xfrm>
          <a:prstGeom prst="rect">
            <a:avLst/>
          </a:prstGeom>
        </p:spPr>
      </p:pic>
    </p:spTree>
    <p:extLst>
      <p:ext uri="{BB962C8B-B14F-4D97-AF65-F5344CB8AC3E}">
        <p14:creationId xmlns:p14="http://schemas.microsoft.com/office/powerpoint/2010/main" val="10684078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stretch>
            <a:fillRect/>
          </a:stretch>
        </p:blipFill>
        <p:spPr>
          <a:xfrm>
            <a:off x="0" y="1"/>
            <a:ext cx="12191999" cy="6858000"/>
          </a:xfrm>
          <a:prstGeom prst="rect">
            <a:avLst/>
          </a:prstGeom>
        </p:spPr>
      </p:pic>
    </p:spTree>
    <p:extLst>
      <p:ext uri="{BB962C8B-B14F-4D97-AF65-F5344CB8AC3E}">
        <p14:creationId xmlns:p14="http://schemas.microsoft.com/office/powerpoint/2010/main" val="25147728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 καρδιά μας θα πλημμυρίσει από χαρά, αγάπη,  γαλήνη. </a:t>
            </a:r>
            <a:endParaRPr lang="en-US" dirty="0"/>
          </a:p>
        </p:txBody>
      </p:sp>
      <p:pic>
        <p:nvPicPr>
          <p:cNvPr id="3" name="Picture 2"/>
          <p:cNvPicPr>
            <a:picLocks noChangeAspect="1"/>
          </p:cNvPicPr>
          <p:nvPr/>
        </p:nvPicPr>
        <p:blipFill>
          <a:blip r:embed="rId2"/>
          <a:stretch>
            <a:fillRect/>
          </a:stretch>
        </p:blipFill>
        <p:spPr>
          <a:xfrm>
            <a:off x="0" y="2011253"/>
            <a:ext cx="12192000" cy="4846747"/>
          </a:xfrm>
          <a:prstGeom prst="rect">
            <a:avLst/>
          </a:prstGeom>
        </p:spPr>
      </p:pic>
    </p:spTree>
    <p:extLst>
      <p:ext uri="{BB962C8B-B14F-4D97-AF65-F5344CB8AC3E}">
        <p14:creationId xmlns:p14="http://schemas.microsoft.com/office/powerpoint/2010/main" val="30973018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stretch>
            <a:fillRect/>
          </a:stretch>
        </p:blipFill>
        <p:spPr>
          <a:xfrm>
            <a:off x="0" y="-53950"/>
            <a:ext cx="12304059" cy="6911949"/>
          </a:xfrm>
          <a:prstGeom prst="rect">
            <a:avLst/>
          </a:prstGeom>
        </p:spPr>
      </p:pic>
    </p:spTree>
    <p:extLst>
      <p:ext uri="{BB962C8B-B14F-4D97-AF65-F5344CB8AC3E}">
        <p14:creationId xmlns:p14="http://schemas.microsoft.com/office/powerpoint/2010/main" val="28893534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Rectangle 1"/>
          <p:cNvSpPr/>
          <p:nvPr/>
        </p:nvSpPr>
        <p:spPr>
          <a:xfrm>
            <a:off x="619124" y="485775"/>
            <a:ext cx="8459307" cy="3785652"/>
          </a:xfrm>
          <a:prstGeom prst="rect">
            <a:avLst/>
          </a:prstGeom>
        </p:spPr>
        <p:txBody>
          <a:bodyPr wrap="square">
            <a:spAutoFit/>
          </a:bodyPr>
          <a:lstStyle/>
          <a:p>
            <a:pPr algn="just"/>
            <a:r>
              <a:rPr lang="el-GR" sz="2000" dirty="0" smtClean="0"/>
              <a:t>Αγαπητές μου μαθήτριες, αγαπητοί μου μαθητές,</a:t>
            </a:r>
          </a:p>
          <a:p>
            <a:pPr algn="just"/>
            <a:r>
              <a:rPr lang="el-GR" sz="2000" dirty="0" smtClean="0"/>
              <a:t>Αγαπητές μου φοιτήτριες, αγαπητοί μου φοιτητές,</a:t>
            </a:r>
          </a:p>
          <a:p>
            <a:pPr algn="just"/>
            <a:r>
              <a:rPr lang="el-GR" sz="2000" dirty="0" smtClean="0"/>
              <a:t>Αγαπητές και αγαπητοί εκπαιδευτικοί,</a:t>
            </a:r>
          </a:p>
          <a:p>
            <a:pPr algn="just"/>
            <a:r>
              <a:rPr lang="el-GR" sz="2000" dirty="0" smtClean="0"/>
              <a:t>Οι όπου γης Χριστιανοί ετοιμάζονται, με βαθιά συγκίνηση και ταπείνωση, να γιορτάσουν σε λίγες μέρες τη Γέννηση του Χριστού. Το μήνυμα της ελπίδας, με το οποίο συνδέεται το γεγονός αυτό, προσδίδει ακόμη μεγαλύτερη βαρύτητα στην προσδοκία όλων μας για επικράτηση της ειρήνης επί γης, αλλά και μέσα μας. Ιδιαίτερα, σε μια περίοδο που οι άνθρωποι και η παγκόσμια κοινωνία δοκιμάζονται καθημερινά από πολλαπλές προκλήσεις, πέρα από την αναβίωση των εθίμων που συνδέονται με τις συνήθειες και τις παραδόσεις του λαού μας, σήμερα όσο ποτέ άλλοτε, καλούμαστε, να εμπνευστούμε από το μήνυμα των Χριστουγέννων.</a:t>
            </a:r>
            <a:endParaRPr lang="el-GR" sz="2000" dirty="0"/>
          </a:p>
        </p:txBody>
      </p:sp>
      <p:sp>
        <p:nvSpPr>
          <p:cNvPr id="3" name="Title 2"/>
          <p:cNvSpPr>
            <a:spLocks noGrp="1"/>
          </p:cNvSpPr>
          <p:nvPr>
            <p:ph type="title"/>
          </p:nvPr>
        </p:nvSpPr>
        <p:spPr>
          <a:xfrm>
            <a:off x="619124" y="762030"/>
            <a:ext cx="10201275" cy="809625"/>
          </a:xfrm>
        </p:spPr>
        <p:txBody>
          <a:bodyPr>
            <a:normAutofit fontScale="90000"/>
          </a:bodyPr>
          <a:lstStyle/>
          <a:p>
            <a:r>
              <a:rPr lang="el-GR" sz="2400" dirty="0" smtClean="0"/>
              <a:t/>
            </a:r>
            <a:br>
              <a:rPr lang="el-GR" sz="2400" dirty="0" smtClean="0"/>
            </a:br>
            <a:r>
              <a:rPr lang="el-GR" sz="2400" dirty="0" smtClean="0"/>
              <a:t/>
            </a:r>
            <a:br>
              <a:rPr lang="el-GR" sz="2400" dirty="0" smtClean="0"/>
            </a:br>
            <a:endParaRPr lang="el-GR" sz="2400" dirty="0"/>
          </a:p>
        </p:txBody>
      </p:sp>
    </p:spTree>
    <p:extLst>
      <p:ext uri="{BB962C8B-B14F-4D97-AF65-F5344CB8AC3E}">
        <p14:creationId xmlns:p14="http://schemas.microsoft.com/office/powerpoint/2010/main" val="12138344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stretch>
            <a:fillRect/>
          </a:stretch>
        </p:blipFill>
        <p:spPr>
          <a:xfrm>
            <a:off x="0" y="50458"/>
            <a:ext cx="12478871" cy="6798729"/>
          </a:xfrm>
          <a:prstGeom prst="rect">
            <a:avLst/>
          </a:prstGeom>
        </p:spPr>
      </p:pic>
    </p:spTree>
    <p:extLst>
      <p:ext uri="{BB962C8B-B14F-4D97-AF65-F5344CB8AC3E}">
        <p14:creationId xmlns:p14="http://schemas.microsoft.com/office/powerpoint/2010/main" val="58293869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213945"/>
            <a:ext cx="12192000" cy="5644055"/>
          </a:xfrm>
          <a:prstGeom prst="rect">
            <a:avLst/>
          </a:prstGeom>
        </p:spPr>
      </p:pic>
      <p:sp>
        <p:nvSpPr>
          <p:cNvPr id="3" name="Title 2"/>
          <p:cNvSpPr>
            <a:spLocks noGrp="1"/>
          </p:cNvSpPr>
          <p:nvPr>
            <p:ph type="title"/>
          </p:nvPr>
        </p:nvSpPr>
        <p:spPr>
          <a:xfrm>
            <a:off x="838200" y="0"/>
            <a:ext cx="10515600" cy="1325563"/>
          </a:xfrm>
        </p:spPr>
        <p:txBody>
          <a:bodyPr>
            <a:normAutofit/>
          </a:bodyPr>
          <a:lstStyle/>
          <a:p>
            <a:pPr algn="ctr"/>
            <a:r>
              <a:rPr lang="el-GR" b="1" dirty="0" smtClean="0"/>
              <a:t>Καλά Χριστούγεννα</a:t>
            </a:r>
            <a:endParaRPr lang="en-US" b="1" dirty="0"/>
          </a:p>
        </p:txBody>
      </p:sp>
    </p:spTree>
    <p:extLst>
      <p:ext uri="{BB962C8B-B14F-4D97-AF65-F5344CB8AC3E}">
        <p14:creationId xmlns:p14="http://schemas.microsoft.com/office/powerpoint/2010/main" val="42885546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571182" y="352573"/>
            <a:ext cx="10515600" cy="4351338"/>
          </a:xfrm>
        </p:spPr>
        <p:txBody>
          <a:bodyPr/>
          <a:lstStyle/>
          <a:p>
            <a:r>
              <a:rPr lang="el-GR" dirty="0" smtClean="0"/>
              <a:t>Το βαθύτερο νόημα των Χριστουγέννων είναι  ελπίδα, αγάπη, προσφορά, συγχώρεση και  ενδοσκόπηση, αξίες που έχουμε ξεχάσει και  «θάψει», κάτω από υπερκαταναλωτικές  συνήθειες και συμπεριφορές χρόνων. </a:t>
            </a:r>
            <a:endParaRPr lang="en-GB" dirty="0" smtClean="0"/>
          </a:p>
          <a:p>
            <a:endParaRPr lang="en-GB" dirty="0"/>
          </a:p>
          <a:p>
            <a:r>
              <a:rPr lang="el-GR" dirty="0" smtClean="0"/>
              <a:t>Αυτά τα Χριστούγεννα, ας είναι διαφορετικά!</a:t>
            </a:r>
            <a:endParaRPr lang="el-GR" dirty="0"/>
          </a:p>
        </p:txBody>
      </p:sp>
    </p:spTree>
    <p:extLst>
      <p:ext uri="{BB962C8B-B14F-4D97-AF65-F5344CB8AC3E}">
        <p14:creationId xmlns:p14="http://schemas.microsoft.com/office/powerpoint/2010/main" val="166149658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933700" y="1927224"/>
            <a:ext cx="8070631" cy="2455589"/>
          </a:xfrm>
        </p:spPr>
        <p:txBody>
          <a:bodyPr>
            <a:normAutofit fontScale="90000"/>
          </a:bodyPr>
          <a:lstStyle/>
          <a:p>
            <a:pPr algn="ctr"/>
            <a:r>
              <a:rPr lang="el-GR" dirty="0" smtClean="0"/>
              <a:t>Η Διεύθυνση,</a:t>
            </a:r>
            <a:br>
              <a:rPr lang="el-GR" dirty="0" smtClean="0"/>
            </a:br>
            <a:r>
              <a:rPr lang="el-GR" dirty="0" smtClean="0"/>
              <a:t>οι καθηγητές/</a:t>
            </a:r>
            <a:r>
              <a:rPr lang="el-GR" dirty="0" err="1" smtClean="0"/>
              <a:t>τριες</a:t>
            </a:r>
            <a:r>
              <a:rPr lang="el-GR" dirty="0" smtClean="0"/>
              <a:t> και όλο το προσωπικό της Σχολής σας εύχονται καλές γιορτές!!</a:t>
            </a:r>
            <a:endParaRPr lang="el-GR" dirty="0"/>
          </a:p>
        </p:txBody>
      </p:sp>
    </p:spTree>
    <p:extLst>
      <p:ext uri="{BB962C8B-B14F-4D97-AF65-F5344CB8AC3E}">
        <p14:creationId xmlns:p14="http://schemas.microsoft.com/office/powerpoint/2010/main" val="11985820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Rectangle 1"/>
          <p:cNvSpPr/>
          <p:nvPr/>
        </p:nvSpPr>
        <p:spPr>
          <a:xfrm>
            <a:off x="502388" y="384767"/>
            <a:ext cx="9098812" cy="3785652"/>
          </a:xfrm>
          <a:prstGeom prst="rect">
            <a:avLst/>
          </a:prstGeom>
        </p:spPr>
        <p:txBody>
          <a:bodyPr wrap="square">
            <a:spAutoFit/>
          </a:bodyPr>
          <a:lstStyle/>
          <a:p>
            <a:pPr algn="just"/>
            <a:r>
              <a:rPr lang="el-GR" sz="2400" dirty="0" smtClean="0"/>
              <a:t>Ας προσεγγίσουμε λοιπόν τα Χριστούγεννα, τη γιορτή της ειρήνευσης και της πνευματικής ανανέωσης, δημιουργώντας χώρο στη ζωή μας για τον πονεμένο συνάνθρωπο. Ας απαλύνουμε τη θλίψη και τη στενοχώρια αυτών που υποφέρουν, οδηγούμενοι από τη δύναμη της συμπόνιας και της ευσπλαχνίας. Ας κάνουμε πράξη την έννοια της ανιδιοτελούς προσφοράς, της αλληλεγγύης και του σεβασμού της μοναδικότητας του κάθε ανθρώπου, ανεξάρτητα από την προέλευση ή την καταγωγή του. Ας συνεργαστούμε για τη δημιουργία ενός ειρηνικού κόσμου, στον οποίο θα επικρατεί η ασφάλεια, η ευημερία και η πρόοδος για όλους, όχι μόνο για τους λίγους.</a:t>
            </a:r>
            <a:endParaRPr lang="el-GR" sz="2400" dirty="0"/>
          </a:p>
        </p:txBody>
      </p:sp>
    </p:spTree>
    <p:extLst>
      <p:ext uri="{BB962C8B-B14F-4D97-AF65-F5344CB8AC3E}">
        <p14:creationId xmlns:p14="http://schemas.microsoft.com/office/powerpoint/2010/main" val="16373192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Rectangle 1"/>
          <p:cNvSpPr/>
          <p:nvPr/>
        </p:nvSpPr>
        <p:spPr>
          <a:xfrm>
            <a:off x="407361" y="408909"/>
            <a:ext cx="9813851" cy="3170099"/>
          </a:xfrm>
          <a:prstGeom prst="rect">
            <a:avLst/>
          </a:prstGeom>
        </p:spPr>
        <p:txBody>
          <a:bodyPr wrap="square">
            <a:spAutoFit/>
          </a:bodyPr>
          <a:lstStyle/>
          <a:p>
            <a:pPr algn="just"/>
            <a:r>
              <a:rPr lang="el-GR" sz="2000" dirty="0" smtClean="0"/>
              <a:t>Μαζί με τον εορτασμό των Χριστουγέννων, ετοιμαζόμαστε και για τον ερχομό του νέου έτους. Η χρονιά που φεύγει αποτελεί ευκαιρία κριτικού </a:t>
            </a:r>
            <a:r>
              <a:rPr lang="el-GR" sz="2000" dirty="0" err="1" smtClean="0"/>
              <a:t>αναστοχασμού</a:t>
            </a:r>
            <a:r>
              <a:rPr lang="el-GR" sz="2000" dirty="0" smtClean="0"/>
              <a:t> όλων όσων ζήσαμε κατά τους μήνες που πέρασαν. Την ίδια στιγμή, η χρονιά που έρχεται γίνεται η αφορμή για να θέσουμε νέους στόχους και να αγωνιστούμε για να τους πετύχουμε.</a:t>
            </a:r>
          </a:p>
          <a:p>
            <a:pPr algn="just"/>
            <a:endParaRPr lang="el-GR" sz="2000" dirty="0" smtClean="0"/>
          </a:p>
          <a:p>
            <a:pPr algn="just"/>
            <a:r>
              <a:rPr lang="el-GR" sz="2000" dirty="0" smtClean="0"/>
              <a:t>Στην πορεία για την κατάκτηση των δικών σας ευγενών στόχων, να είστε βέβαιες και βέβαιοι ότι το Υπουργείο Παιδείας, Αθλητισμού και Νεολαίας και οι λειτουργοί του σε όλες τις θέσεις και βαθμίδες θα συνεχίσουμε να βρισκόμαστε στο πλευρό σας και να ενδυναμώνουμε την προσπάθειά σας, ενισχύοντας τις δεξιότητες, αλλά πάνω απ’ όλα την αγάπη για τη μάθηση και το σχολείο.</a:t>
            </a:r>
            <a:endParaRPr lang="el-GR" sz="2000" dirty="0"/>
          </a:p>
        </p:txBody>
      </p:sp>
    </p:spTree>
    <p:extLst>
      <p:ext uri="{BB962C8B-B14F-4D97-AF65-F5344CB8AC3E}">
        <p14:creationId xmlns:p14="http://schemas.microsoft.com/office/powerpoint/2010/main" val="26994017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Rectangle 1"/>
          <p:cNvSpPr/>
          <p:nvPr/>
        </p:nvSpPr>
        <p:spPr>
          <a:xfrm>
            <a:off x="489098" y="563526"/>
            <a:ext cx="8654902" cy="1631216"/>
          </a:xfrm>
          <a:prstGeom prst="rect">
            <a:avLst/>
          </a:prstGeom>
        </p:spPr>
        <p:txBody>
          <a:bodyPr wrap="square">
            <a:spAutoFit/>
          </a:bodyPr>
          <a:lstStyle/>
          <a:p>
            <a:pPr algn="just"/>
            <a:r>
              <a:rPr lang="el-GR" sz="2000" dirty="0" smtClean="0"/>
              <a:t>Εύχομαι ο νεογέννητος Χριστός να φέρει τη νέα χρονιά στην κάθε μία και στον κάθε ένα από εσάς, υγεία, ευημερία και ευόδωση των προσδοκιών σας. Είθε, σύντομα, το χαρμόσυνο μήνυμα της Γέννησης του Χριστού να ακουστεί σε όλες τις εκκλησίες της κατεχόμενης μας πατρίδας, που πλέον θα μπορούν να λειτουργούν ελεύθερα ξανά.</a:t>
            </a:r>
            <a:endParaRPr lang="el-GR" sz="2000" dirty="0"/>
          </a:p>
        </p:txBody>
      </p:sp>
    </p:spTree>
    <p:extLst>
      <p:ext uri="{BB962C8B-B14F-4D97-AF65-F5344CB8AC3E}">
        <p14:creationId xmlns:p14="http://schemas.microsoft.com/office/powerpoint/2010/main" val="11060812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stretch>
            <a:fillRect/>
          </a:stretch>
        </p:blipFill>
        <p:spPr>
          <a:xfrm>
            <a:off x="0" y="26273"/>
            <a:ext cx="12191999" cy="6906325"/>
          </a:xfrm>
          <a:prstGeom prst="rect">
            <a:avLst/>
          </a:prstGeom>
        </p:spPr>
      </p:pic>
    </p:spTree>
    <p:extLst>
      <p:ext uri="{BB962C8B-B14F-4D97-AF65-F5344CB8AC3E}">
        <p14:creationId xmlns:p14="http://schemas.microsoft.com/office/powerpoint/2010/main" val="25982477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5467" y="0"/>
            <a:ext cx="12156533" cy="9980238"/>
          </a:xfrm>
          <a:prstGeom prst="rect">
            <a:avLst/>
          </a:prstGeom>
        </p:spPr>
      </p:pic>
    </p:spTree>
    <p:extLst>
      <p:ext uri="{BB962C8B-B14F-4D97-AF65-F5344CB8AC3E}">
        <p14:creationId xmlns:p14="http://schemas.microsoft.com/office/powerpoint/2010/main" val="28518619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stretch>
            <a:fillRect/>
          </a:stretch>
        </p:blipFill>
        <p:spPr>
          <a:xfrm>
            <a:off x="-1" y="-27065"/>
            <a:ext cx="12192001" cy="7020647"/>
          </a:xfrm>
          <a:prstGeom prst="rect">
            <a:avLst/>
          </a:prstGeom>
        </p:spPr>
      </p:pic>
    </p:spTree>
    <p:extLst>
      <p:ext uri="{BB962C8B-B14F-4D97-AF65-F5344CB8AC3E}">
        <p14:creationId xmlns:p14="http://schemas.microsoft.com/office/powerpoint/2010/main" val="26099374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stretch>
            <a:fillRect/>
          </a:stretch>
        </p:blipFill>
        <p:spPr>
          <a:xfrm>
            <a:off x="-537881" y="0"/>
            <a:ext cx="13312588" cy="6858000"/>
          </a:xfrm>
          <a:prstGeom prst="rect">
            <a:avLst/>
          </a:prstGeom>
        </p:spPr>
      </p:pic>
    </p:spTree>
    <p:extLst>
      <p:ext uri="{BB962C8B-B14F-4D97-AF65-F5344CB8AC3E}">
        <p14:creationId xmlns:p14="http://schemas.microsoft.com/office/powerpoint/2010/main" val="180811507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TotalTime>
  <Words>478</Words>
  <Application>Microsoft Office PowerPoint</Application>
  <PresentationFormat>Widescreen</PresentationFormat>
  <Paragraphs>18</Paragraphs>
  <Slides>23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Calibri Light</vt:lpstr>
      <vt:lpstr>Office Theme</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Η καρδιά μας θα πλημμυρίσει από χαρά, αγάπη,  γαλήνη. </vt:lpstr>
      <vt:lpstr>PowerPoint Presentation</vt:lpstr>
      <vt:lpstr>PowerPoint Presentation</vt:lpstr>
      <vt:lpstr>Καλά Χριστούγεννα</vt:lpstr>
      <vt:lpstr>PowerPoint Presentation</vt:lpstr>
      <vt:lpstr>Η Διεύθυνση, οι καθηγητές/τριες και όλο το προσωπικό της Σχολής σας εύχονται καλές γιορτές!!</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LITSA</dc:creator>
  <cp:lastModifiedBy>Teacher</cp:lastModifiedBy>
  <cp:revision>11</cp:revision>
  <dcterms:created xsi:type="dcterms:W3CDTF">2023-12-21T20:13:51Z</dcterms:created>
  <dcterms:modified xsi:type="dcterms:W3CDTF">2023-12-22T05:54:59Z</dcterms:modified>
</cp:coreProperties>
</file>